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3" r:id="rId13"/>
    <p:sldId id="334" r:id="rId14"/>
    <p:sldId id="335" r:id="rId15"/>
    <p:sldId id="336" r:id="rId16"/>
    <p:sldId id="332" r:id="rId17"/>
    <p:sldId id="31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9347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700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5/1/2022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“presenter/Client/Venue” fields are not all required for all presentations. Use as required.  For example, if you are presenting at a professional society meeting, include in the “venue” slot the name of the meeting, location and date:</a:t>
            </a:r>
          </a:p>
          <a:p>
            <a:r>
              <a:rPr lang="en-US" dirty="0"/>
              <a:t>2020 NCSEA Structural Engineering Summit, Las Vegas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And there is, logically, no client.  If you are presenting to a client, there is no need to list a venue.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cap="all" spc="100" baseline="0" dirty="0"/>
              <a:t>Subtitle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2 Line </a:t>
            </a:r>
            <a:br>
              <a:rPr lang="en-US" dirty="0"/>
            </a:br>
            <a:r>
              <a:rPr lang="en-US" dirty="0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3 line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力密度法结构找形研究与实现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30,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占位符 5" descr="图表, 表面图&#10;&#10;描述已自动生成">
            <a:extLst>
              <a:ext uri="{FF2B5EF4-FFF2-40B4-BE49-F238E27FC236}">
                <a16:creationId xmlns:a16="http://schemas.microsoft.com/office/drawing/2014/main" id="{3B8852B8-556E-453C-BB25-7D48E2FC9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371" r="9371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A5F6227-3CA2-4CCE-B8D7-EE1C33CA1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B765F04-AE6C-41BA-8119-A658C7E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3" y="2113280"/>
            <a:ext cx="3929053" cy="4114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9509760" cy="840630"/>
          </a:xfrm>
        </p:spPr>
        <p:txBody>
          <a:bodyPr>
            <a:normAutofit/>
          </a:bodyPr>
          <a:lstStyle/>
          <a:p>
            <a:r>
              <a:rPr lang="zh-CN" altLang="en-US" dirty="0"/>
              <a:t>初始工况下变形为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Pre</a:t>
            </a:r>
            <a:r>
              <a:rPr lang="zh-CN" altLang="en-US" dirty="0"/>
              <a:t>工况下</a:t>
            </a:r>
            <a:r>
              <a:rPr lang="en-US" altLang="zh-CN" dirty="0"/>
              <a:t>(</a:t>
            </a:r>
            <a:r>
              <a:rPr lang="en-US" altLang="zh-CN" dirty="0" err="1"/>
              <a:t>Pre_loading+Pre_temp</a:t>
            </a:r>
            <a:r>
              <a:rPr lang="en-US" altLang="zh-CN" dirty="0"/>
              <a:t>)</a:t>
            </a:r>
            <a:r>
              <a:rPr lang="zh-CN" altLang="en-US" dirty="0"/>
              <a:t>，所有索均受拉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79E3D9-0651-4065-A11E-97D06DC5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26" y="2157366"/>
            <a:ext cx="5159187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力密度验证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=16.027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16.027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Sap2000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分析得到的力密度和初始输入完全一致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  <a:blipFill>
                <a:blip r:embed="rId2"/>
                <a:stretch>
                  <a:fillRect l="-3459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9F4E5-A0B7-4D67-BB0F-B703EF4D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0" y="1076822"/>
            <a:ext cx="5886960" cy="49343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18E2E-1276-48AB-8E39-F1A9D6D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10" y="6178063"/>
            <a:ext cx="5886960" cy="5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705D0E7-B090-429E-ADED-05B6529B785A}"/>
              </a:ext>
            </a:extLst>
          </p:cNvPr>
          <p:cNvGrpSpPr/>
          <p:nvPr/>
        </p:nvGrpSpPr>
        <p:grpSpPr>
          <a:xfrm>
            <a:off x="902219" y="1298455"/>
            <a:ext cx="5140960" cy="5102345"/>
            <a:chOff x="6365240" y="1135895"/>
            <a:chExt cx="5140960" cy="510234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46A36DC-EFC9-4DF9-A854-9BA9359DFCE0}"/>
                </a:ext>
              </a:extLst>
            </p:cNvPr>
            <p:cNvSpPr txBox="1"/>
            <p:nvPr/>
          </p:nvSpPr>
          <p:spPr>
            <a:xfrm>
              <a:off x="6365240" y="1310640"/>
              <a:ext cx="3515360" cy="3302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根据预估均布荷载找形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9267D535-8971-4C18-9DA8-39F9208F207B}"/>
                </a:ext>
              </a:extLst>
            </p:cNvPr>
            <p:cNvCxnSpPr>
              <a:cxnSpLocks/>
              <a:stCxn id="5" idx="2"/>
              <a:endCxn id="17" idx="0"/>
            </p:cNvCxnSpPr>
            <p:nvPr/>
          </p:nvCxnSpPr>
          <p:spPr>
            <a:xfrm>
              <a:off x="8122920" y="1640840"/>
              <a:ext cx="0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0D2D466-8C5A-4531-9191-68DD64A83823}"/>
                </a:ext>
              </a:extLst>
            </p:cNvPr>
            <p:cNvSpPr txBox="1"/>
            <p:nvPr/>
          </p:nvSpPr>
          <p:spPr>
            <a:xfrm>
              <a:off x="6365240" y="2275840"/>
              <a:ext cx="3515360" cy="3302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进行梁单元网格加密划分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76A84F8-A0F8-402F-843C-DB5AF4C6C5BB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8122920" y="2606040"/>
              <a:ext cx="0" cy="696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301F1D-9979-425C-B40A-882EC5CC4EFA}"/>
                </a:ext>
              </a:extLst>
            </p:cNvPr>
            <p:cNvSpPr txBox="1"/>
            <p:nvPr/>
          </p:nvSpPr>
          <p:spPr>
            <a:xfrm>
              <a:off x="6365240" y="3302338"/>
              <a:ext cx="3515360" cy="3200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Pre_loading</a:t>
              </a:r>
              <a:r>
                <a:rPr lang="zh-CN" altLang="en-US" dirty="0">
                  <a:solidFill>
                    <a:schemeClr val="bg1"/>
                  </a:solidFill>
                </a:rPr>
                <a:t>根据自重调整点荷载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080932D-B83B-4FCD-888A-000866446DCB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>
              <a:off x="8122920" y="3622378"/>
              <a:ext cx="0" cy="8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B0485A-E39E-4D69-8164-93350B02DEBA}"/>
                </a:ext>
              </a:extLst>
            </p:cNvPr>
            <p:cNvSpPr txBox="1"/>
            <p:nvPr/>
          </p:nvSpPr>
          <p:spPr>
            <a:xfrm>
              <a:off x="6365240" y="4470400"/>
              <a:ext cx="3515360" cy="3200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调整力密度等参数，继续找形</a:t>
              </a: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24EED1CA-DE23-4A8D-A21B-40CBCFD6DED2}"/>
                </a:ext>
              </a:extLst>
            </p:cNvPr>
            <p:cNvCxnSpPr>
              <a:cxnSpLocks/>
              <a:stCxn id="28" idx="3"/>
              <a:endCxn id="22" idx="3"/>
            </p:cNvCxnSpPr>
            <p:nvPr/>
          </p:nvCxnSpPr>
          <p:spPr>
            <a:xfrm flipV="1">
              <a:off x="9880600" y="3462358"/>
              <a:ext cx="12700" cy="1168062"/>
            </a:xfrm>
            <a:prstGeom prst="bentConnector3">
              <a:avLst>
                <a:gd name="adj1" fmla="val 496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F881200-E3FE-438C-A895-4FCF55AF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5791" y="3591233"/>
              <a:ext cx="890409" cy="910312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99B0CD9-ED26-49E0-BF3F-70B0970C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626" y="2271999"/>
              <a:ext cx="1307907" cy="334041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DB22795-8B7D-41ED-8914-11555334048C}"/>
                </a:ext>
              </a:extLst>
            </p:cNvPr>
            <p:cNvCxnSpPr>
              <a:cxnSpLocks/>
              <a:stCxn id="28" idx="2"/>
              <a:endCxn id="47" idx="0"/>
            </p:cNvCxnSpPr>
            <p:nvPr/>
          </p:nvCxnSpPr>
          <p:spPr>
            <a:xfrm>
              <a:off x="8122920" y="4790440"/>
              <a:ext cx="0" cy="853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BDF0D84-4672-4D4C-8633-F3353982EC91}"/>
                </a:ext>
              </a:extLst>
            </p:cNvPr>
            <p:cNvSpPr txBox="1"/>
            <p:nvPr/>
          </p:nvSpPr>
          <p:spPr>
            <a:xfrm>
              <a:off x="6365240" y="5643542"/>
              <a:ext cx="3515360" cy="59469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形状稳定后，用</a:t>
              </a:r>
              <a:r>
                <a:rPr lang="en-US" altLang="zh-CN" dirty="0">
                  <a:solidFill>
                    <a:schemeClr val="bg1"/>
                  </a:solidFill>
                </a:rPr>
                <a:t>”DEAD”</a:t>
              </a:r>
              <a:r>
                <a:rPr lang="zh-CN" altLang="en-US" dirty="0">
                  <a:solidFill>
                    <a:schemeClr val="bg1"/>
                  </a:solidFill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</a:rPr>
                <a:t>”SDL”</a:t>
              </a:r>
              <a:r>
                <a:rPr lang="zh-CN" altLang="en-US" dirty="0">
                  <a:solidFill>
                    <a:schemeClr val="bg1"/>
                  </a:solidFill>
                </a:rPr>
                <a:t>代替</a:t>
              </a:r>
              <a:r>
                <a:rPr lang="en-US" altLang="zh-CN" dirty="0">
                  <a:solidFill>
                    <a:schemeClr val="bg1"/>
                  </a:solidFill>
                </a:rPr>
                <a:t>”Pre”</a:t>
              </a:r>
              <a:r>
                <a:rPr lang="zh-CN" altLang="en-US" dirty="0">
                  <a:solidFill>
                    <a:schemeClr val="bg1"/>
                  </a:solidFill>
                </a:rPr>
                <a:t>里的</a:t>
              </a:r>
              <a:r>
                <a:rPr lang="en-US" altLang="zh-CN" dirty="0">
                  <a:solidFill>
                    <a:schemeClr val="bg1"/>
                  </a:solidFill>
                </a:rPr>
                <a:t>”</a:t>
              </a:r>
              <a:r>
                <a:rPr lang="en-US" altLang="zh-CN" dirty="0" err="1">
                  <a:solidFill>
                    <a:schemeClr val="bg1"/>
                  </a:solidFill>
                </a:rPr>
                <a:t>Pre_loading</a:t>
              </a:r>
              <a:r>
                <a:rPr lang="en-US" altLang="zh-CN" dirty="0">
                  <a:solidFill>
                    <a:schemeClr val="bg1"/>
                  </a:solidFill>
                </a:rPr>
                <a:t>”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0B63C01-606A-4BD7-AFB5-A1C9CF79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626" y="5706135"/>
              <a:ext cx="1307907" cy="334041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64ADF73-DC28-4EED-AD51-2DD8F4D9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5791" y="1135895"/>
              <a:ext cx="890409" cy="910312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A13C3F8-9083-42C4-B7BB-727073706C8E}"/>
              </a:ext>
            </a:extLst>
          </p:cNvPr>
          <p:cNvGrpSpPr/>
          <p:nvPr/>
        </p:nvGrpSpPr>
        <p:grpSpPr>
          <a:xfrm>
            <a:off x="6746127" y="2834640"/>
            <a:ext cx="4369025" cy="1558929"/>
            <a:chOff x="6746127" y="2834640"/>
            <a:chExt cx="4369025" cy="1558929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320769E-4E2D-4EBA-9A77-9EE0001E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127" y="4185915"/>
              <a:ext cx="4369025" cy="20321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1BA8848-D1E0-4824-BAD8-52F2B82D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5696" y="2870835"/>
              <a:ext cx="2438525" cy="171459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CD77BFB-DEDB-404B-9413-A12C53ABDEA3}"/>
                </a:ext>
              </a:extLst>
            </p:cNvPr>
            <p:cNvSpPr/>
            <p:nvPr/>
          </p:nvSpPr>
          <p:spPr>
            <a:xfrm>
              <a:off x="8930640" y="2834640"/>
              <a:ext cx="944878" cy="20765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48E0CD3-F776-416C-95E6-A1A9C3F3CFD3}"/>
                </a:ext>
              </a:extLst>
            </p:cNvPr>
            <p:cNvSpPr/>
            <p:nvPr/>
          </p:nvSpPr>
          <p:spPr>
            <a:xfrm>
              <a:off x="8142042" y="4185915"/>
              <a:ext cx="2880360" cy="20765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箭头: 下 63">
              <a:extLst>
                <a:ext uri="{FF2B5EF4-FFF2-40B4-BE49-F238E27FC236}">
                  <a16:creationId xmlns:a16="http://schemas.microsoft.com/office/drawing/2014/main" id="{23FBA70D-BA18-4DFD-9B14-EE0254417EAF}"/>
                </a:ext>
              </a:extLst>
            </p:cNvPr>
            <p:cNvSpPr/>
            <p:nvPr/>
          </p:nvSpPr>
          <p:spPr>
            <a:xfrm>
              <a:off x="8717280" y="3317240"/>
              <a:ext cx="271778" cy="62484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3D3982D5-9685-4EBE-AAD6-41B2C82973B3}"/>
              </a:ext>
            </a:extLst>
          </p:cNvPr>
          <p:cNvSpPr txBox="1"/>
          <p:nvPr/>
        </p:nvSpPr>
        <p:spPr>
          <a:xfrm>
            <a:off x="7172959" y="5383784"/>
            <a:ext cx="3515360" cy="299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循环计算次数越多，形状越准确</a:t>
            </a:r>
          </a:p>
        </p:txBody>
      </p:sp>
    </p:spTree>
    <p:extLst>
      <p:ext uri="{BB962C8B-B14F-4D97-AF65-F5344CB8AC3E}">
        <p14:creationId xmlns:p14="http://schemas.microsoft.com/office/powerpoint/2010/main" val="39976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5B80620-B62B-4E2D-9BB0-2FF28C5A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560" y="1097062"/>
            <a:ext cx="7454428" cy="4897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自重找形后</a:t>
            </a:r>
            <a:endParaRPr lang="en-US" altLang="zh-CN" dirty="0"/>
          </a:p>
          <a:p>
            <a:pPr lvl="1"/>
            <a:r>
              <a:rPr lang="zh-CN" altLang="en-US" dirty="0"/>
              <a:t>内环尺寸增加到</a:t>
            </a:r>
            <a:r>
              <a:rPr lang="en-US" altLang="zh-CN" dirty="0"/>
              <a:t>158x124</a:t>
            </a:r>
          </a:p>
          <a:p>
            <a:pPr lvl="1"/>
            <a:r>
              <a:rPr lang="zh-CN" altLang="en-US" dirty="0"/>
              <a:t>结构上弦上鼓约</a:t>
            </a:r>
            <a:r>
              <a:rPr lang="en-US" altLang="zh-CN" dirty="0"/>
              <a:t>1m</a:t>
            </a:r>
          </a:p>
          <a:p>
            <a:pPr lvl="1"/>
            <a:r>
              <a:rPr lang="zh-CN" altLang="en-US" dirty="0"/>
              <a:t>矢高减小到</a:t>
            </a:r>
            <a:r>
              <a:rPr lang="en-US" altLang="zh-CN" dirty="0"/>
              <a:t>10m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D2A51-8A10-4DDF-8B33-0746ED0FE410}"/>
              </a:ext>
            </a:extLst>
          </p:cNvPr>
          <p:cNvGrpSpPr/>
          <p:nvPr/>
        </p:nvGrpSpPr>
        <p:grpSpPr>
          <a:xfrm>
            <a:off x="8776995" y="5629662"/>
            <a:ext cx="2256764" cy="726686"/>
            <a:chOff x="3637280" y="2944145"/>
            <a:chExt cx="2424169" cy="78059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7C9320-CAB1-41F2-A4D6-F253E9BA828F}"/>
                </a:ext>
              </a:extLst>
            </p:cNvPr>
            <p:cNvCxnSpPr/>
            <p:nvPr/>
          </p:nvCxnSpPr>
          <p:spPr>
            <a:xfrm>
              <a:off x="3637280" y="3032760"/>
              <a:ext cx="706120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D6E6E2-5F2B-414C-A837-B8552AC0C32E}"/>
                </a:ext>
              </a:extLst>
            </p:cNvPr>
            <p:cNvCxnSpPr/>
            <p:nvPr/>
          </p:nvCxnSpPr>
          <p:spPr>
            <a:xfrm>
              <a:off x="3637280" y="3256280"/>
              <a:ext cx="70612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67712E-4941-4CE5-B5FB-DC099C4ADAF6}"/>
                </a:ext>
              </a:extLst>
            </p:cNvPr>
            <p:cNvSpPr txBox="1"/>
            <p:nvPr/>
          </p:nvSpPr>
          <p:spPr>
            <a:xfrm>
              <a:off x="4505959" y="2944145"/>
              <a:ext cx="1555490" cy="7805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zh-CN" altLang="en-US" sz="1400" i="1" dirty="0"/>
                <a:t>初始形状</a:t>
              </a:r>
              <a:endParaRPr lang="en-US" altLang="zh-CN" sz="1400" i="1" dirty="0"/>
            </a:p>
            <a:p>
              <a:pPr algn="l"/>
              <a:r>
                <a:rPr lang="zh-CN" altLang="en-US" sz="1400" i="1" dirty="0"/>
                <a:t>找形后形状</a:t>
              </a:r>
              <a:endParaRPr lang="en-US" altLang="zh-CN" sz="1400" i="1" dirty="0"/>
            </a:p>
            <a:p>
              <a:pPr algn="l"/>
              <a:r>
                <a:rPr lang="zh-CN" altLang="en-US" sz="1400" b="1" dirty="0"/>
                <a:t>自重找形后形状</a:t>
              </a:r>
              <a:endParaRPr lang="en-US" altLang="zh-CN" sz="1400" b="1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5E8B61F-F59B-41F2-947A-201C146C1048}"/>
                </a:ext>
              </a:extLst>
            </p:cNvPr>
            <p:cNvCxnSpPr/>
            <p:nvPr/>
          </p:nvCxnSpPr>
          <p:spPr>
            <a:xfrm>
              <a:off x="3637280" y="3534578"/>
              <a:ext cx="706120" cy="0"/>
            </a:xfrm>
            <a:prstGeom prst="line">
              <a:avLst/>
            </a:prstGeom>
            <a:ln>
              <a:solidFill>
                <a:srgbClr val="92D050"/>
              </a:solidFill>
              <a:prstDash val="soli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4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1600"/>
            <a:ext cx="5037127" cy="1367537"/>
          </a:xfrm>
        </p:spPr>
        <p:txBody>
          <a:bodyPr>
            <a:normAutofit/>
          </a:bodyPr>
          <a:lstStyle/>
          <a:p>
            <a:r>
              <a:rPr lang="zh-CN" altLang="en-US" dirty="0"/>
              <a:t>成型态下最大竖向变形仅约</a:t>
            </a:r>
            <a:r>
              <a:rPr lang="en-US" altLang="zh-CN" dirty="0"/>
              <a:t>16.9mm</a:t>
            </a:r>
          </a:p>
          <a:p>
            <a:r>
              <a:rPr lang="zh-CN" altLang="en-US" dirty="0"/>
              <a:t>整体变形较为均匀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6A13AE-494E-471D-B51E-F54AC94E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05" y="1088136"/>
            <a:ext cx="5037127" cy="53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1600"/>
            <a:ext cx="5037127" cy="411311"/>
          </a:xfrm>
        </p:spPr>
        <p:txBody>
          <a:bodyPr>
            <a:normAutofit/>
          </a:bodyPr>
          <a:lstStyle/>
          <a:p>
            <a:r>
              <a:rPr lang="zh-CN" altLang="en-US" dirty="0"/>
              <a:t>结构仍受轴力为主，次内力可以忽略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07C0ED-1D0C-4DA6-9DBB-FAA7A808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669714"/>
            <a:ext cx="5537200" cy="3686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3E3E9C-D791-4376-8F01-4B54A186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76" y="2446610"/>
            <a:ext cx="5451867" cy="35388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BCCCA2-72B7-4FF0-915E-90F6332A58A0}"/>
              </a:ext>
            </a:extLst>
          </p:cNvPr>
          <p:cNvSpPr txBox="1"/>
          <p:nvPr/>
        </p:nvSpPr>
        <p:spPr>
          <a:xfrm>
            <a:off x="902219" y="2438400"/>
            <a:ext cx="3515360" cy="23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</a:rPr>
              <a:t>Dead+SDL+pre_temp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轴力图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9D48FF-4230-4D23-83EB-9F8753A132EE}"/>
              </a:ext>
            </a:extLst>
          </p:cNvPr>
          <p:cNvSpPr txBox="1"/>
          <p:nvPr/>
        </p:nvSpPr>
        <p:spPr>
          <a:xfrm>
            <a:off x="6693419" y="2438400"/>
            <a:ext cx="3515360" cy="23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</a:rPr>
              <a:t>Dead+SDL+pre_temp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弯矩图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D88F3A-1BC1-463A-8B2C-A90F1DC0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经过算例验证，本程序找到的结构形状是正确的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针对广州体育场的建议：</a:t>
            </a:r>
            <a:endParaRPr lang="en-US" altLang="zh-CN" dirty="0"/>
          </a:p>
          <a:p>
            <a:pPr lvl="1"/>
            <a:r>
              <a:rPr lang="zh-CN" altLang="en-US" dirty="0"/>
              <a:t>因上弦形状固定，可将上弦转化为点荷载进行下弦拉索的找形</a:t>
            </a:r>
            <a:endParaRPr lang="en-US" altLang="zh-CN" dirty="0"/>
          </a:p>
          <a:p>
            <a:pPr lvl="1"/>
            <a:r>
              <a:rPr lang="zh-CN" altLang="en-US" dirty="0"/>
              <a:t>下弦形状确定后，进行上下弦模型组装和分析</a:t>
            </a:r>
            <a:endParaRPr lang="en-US" altLang="zh-CN" dirty="0"/>
          </a:p>
          <a:p>
            <a:pPr lvl="1"/>
            <a:r>
              <a:rPr lang="zh-CN" altLang="en-US" dirty="0"/>
              <a:t>可能需多轮迭代，得到最终的屋盖形状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CA64-AFD5-4BBA-A74D-F0A64F9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11F77B9-6696-4CDF-A291-E5C7F89D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62977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5136-C021-A143-BD8F-BE4C03E4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BC8-8B96-1B43-9630-677905101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  <a:p>
            <a:r>
              <a:rPr lang="en-US" dirty="0"/>
              <a:t>H</a:t>
            </a:r>
            <a:r>
              <a:rPr lang="en-US" altLang="zh-CN" dirty="0"/>
              <a:t>H</a:t>
            </a:r>
            <a:r>
              <a:rPr lang="en-US" dirty="0"/>
              <a:t>uang@ThorntonTomasetti.com</a:t>
            </a:r>
          </a:p>
        </p:txBody>
      </p:sp>
      <p:pic>
        <p:nvPicPr>
          <p:cNvPr id="8" name="图片占位符 7" descr="图表, 表面图&#10;&#10;描述已自动生成">
            <a:extLst>
              <a:ext uri="{FF2B5EF4-FFF2-40B4-BE49-F238E27FC236}">
                <a16:creationId xmlns:a16="http://schemas.microsoft.com/office/drawing/2014/main" id="{7F141698-689B-4282-829B-F946008EA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661" r="20661"/>
          <a:stretch>
            <a:fillRect/>
          </a:stretch>
        </p:blipFill>
        <p:spPr>
          <a:xfrm>
            <a:off x="6850063" y="30163"/>
            <a:ext cx="5341937" cy="6827837"/>
          </a:xfrm>
        </p:spPr>
      </p:pic>
    </p:spTree>
    <p:extLst>
      <p:ext uri="{BB962C8B-B14F-4D97-AF65-F5344CB8AC3E}">
        <p14:creationId xmlns:p14="http://schemas.microsoft.com/office/powerpoint/2010/main" val="10866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5DC4-9F52-6B41-A978-549A7BF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1500"/>
          </a:xfrm>
        </p:spPr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F35B-2DD8-CA4C-8FAA-ED991F1A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力密度法介绍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找形流程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样例展示（轮辐式张拉屋盖）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自重下找形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结论和下一步工作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3362E-5359-E74D-B874-24E4745A8BD5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基于力和杆件长度的比值，即“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r>
                  <a:rPr lang="zh-CN" altLang="en-US" dirty="0"/>
                  <a:t>每个节点都处于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轴力静力平衡，且杆件走向与其内力平行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拉杆力密度为正值，压杆力密度为负值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可假设所有杆件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力密度为定值</a:t>
                </a:r>
                <a:r>
                  <a:rPr lang="zh-CN" altLang="en-US" dirty="0"/>
                  <a:t>，或分组定值：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杆件越长，轴力越大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9" t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E583E-0BE7-40E3-8F38-1FFF228EA8E6}"/>
              </a:ext>
            </a:extLst>
          </p:cNvPr>
          <p:cNvGrpSpPr/>
          <p:nvPr/>
        </p:nvGrpSpPr>
        <p:grpSpPr>
          <a:xfrm>
            <a:off x="4243502" y="3033046"/>
            <a:ext cx="3349086" cy="802068"/>
            <a:chOff x="5324157" y="3065082"/>
            <a:chExt cx="3349086" cy="802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8B6797-BF74-415A-903C-8EABE6DE10D9}"/>
                </a:ext>
              </a:extLst>
            </p:cNvPr>
            <p:cNvSpPr/>
            <p:nvPr/>
          </p:nvSpPr>
          <p:spPr>
            <a:xfrm>
              <a:off x="6273800" y="33578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214FCC6-CB60-41EE-B6FA-AAFFA9AF013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6426200" y="3429000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2BDDF83-4990-4507-AB73-B706DB159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4157" y="3065082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FC7DA3B-C482-4FBE-B4EB-710C881C2563}"/>
                </a:ext>
              </a:extLst>
            </p:cNvPr>
            <p:cNvCxnSpPr>
              <a:cxnSpLocks/>
            </p:cNvCxnSpPr>
            <p:nvPr/>
          </p:nvCxnSpPr>
          <p:spPr>
            <a:xfrm>
              <a:off x="6348730" y="35102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3290C93-93ED-46B1-B8D9-74533C2C6D56}"/>
                </a:ext>
              </a:extLst>
            </p:cNvPr>
            <p:cNvCxnSpPr>
              <a:cxnSpLocks/>
            </p:cNvCxnSpPr>
            <p:nvPr/>
          </p:nvCxnSpPr>
          <p:spPr>
            <a:xfrm>
              <a:off x="8656066" y="34340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E2B218-C630-4ADC-9B2A-1ADB06D30A2A}"/>
                </a:ext>
              </a:extLst>
            </p:cNvPr>
            <p:cNvCxnSpPr/>
            <p:nvPr/>
          </p:nvCxnSpPr>
          <p:spPr>
            <a:xfrm flipV="1">
              <a:off x="7722330" y="3443224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DFF1457-8D9A-4FE8-A20E-84C9B6632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7693" y="3461766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整体力密度越大，结构矢高越小；反之整体力密度越小，结构矢高越大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图片 5" descr="图片包含 风筝, 飞行, 户外, 空气&#10;&#10;描述已自动生成">
            <a:extLst>
              <a:ext uri="{FF2B5EF4-FFF2-40B4-BE49-F238E27FC236}">
                <a16:creationId xmlns:a16="http://schemas.microsoft.com/office/drawing/2014/main" id="{310C94FD-4CB8-4176-8E90-65F19552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7" y="2390328"/>
            <a:ext cx="3360000" cy="2520000"/>
          </a:xfrm>
          <a:prstGeom prst="rect">
            <a:avLst/>
          </a:prstGeom>
        </p:spPr>
      </p:pic>
      <p:pic>
        <p:nvPicPr>
          <p:cNvPr id="10" name="图片 9" descr="图表&#10;&#10;低可信度描述已自动生成">
            <a:extLst>
              <a:ext uri="{FF2B5EF4-FFF2-40B4-BE49-F238E27FC236}">
                <a16:creationId xmlns:a16="http://schemas.microsoft.com/office/drawing/2014/main" id="{41204F54-D862-4121-9B96-0073F29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0" y="2390328"/>
            <a:ext cx="3360000" cy="2520000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D6FEF5A6-E7E4-4C9F-95C4-0CB665D2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63" y="2390328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/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/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/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与某节点相连的杆件，力密度越大的杆件长度越小，力密度越小的杆件长度越大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27D0C55F-147A-43C0-931E-4F595D4B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11" y="1947673"/>
            <a:ext cx="8515978" cy="45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167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采用自编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程序实现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输入：</a:t>
            </a:r>
            <a:r>
              <a:rPr lang="zh-CN" altLang="en-US" dirty="0"/>
              <a:t>网格定义、边界约束、初始荷载、初始节点位置、力密度值  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en-US" altLang="zh-CN" dirty="0"/>
              <a:t>  SAP2000</a:t>
            </a:r>
            <a:r>
              <a:rPr lang="zh-CN" altLang="en-US" dirty="0"/>
              <a:t>初始模型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输出：</a:t>
            </a:r>
            <a:r>
              <a:rPr lang="zh-CN" altLang="en-US" dirty="0"/>
              <a:t>符合静力平衡的</a:t>
            </a:r>
            <a:r>
              <a:rPr lang="zh-CN" altLang="en-US" dirty="0">
                <a:solidFill>
                  <a:srgbClr val="FF0000"/>
                </a:solidFill>
              </a:rPr>
              <a:t>新节点位置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杆件内力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48512D7-13D1-4664-9228-CF031ED31D9A}"/>
              </a:ext>
            </a:extLst>
          </p:cNvPr>
          <p:cNvGrpSpPr/>
          <p:nvPr/>
        </p:nvGrpSpPr>
        <p:grpSpPr>
          <a:xfrm>
            <a:off x="329986" y="2789360"/>
            <a:ext cx="11613094" cy="3304178"/>
            <a:chOff x="329986" y="2789360"/>
            <a:chExt cx="11613094" cy="33041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09C2592-E075-4F13-88D7-EE9AC830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250" y="2789360"/>
              <a:ext cx="3469659" cy="139666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6020E5-1726-446F-9B48-BE4636BF6672}"/>
                </a:ext>
              </a:extLst>
            </p:cNvPr>
            <p:cNvSpPr txBox="1"/>
            <p:nvPr/>
          </p:nvSpPr>
          <p:spPr>
            <a:xfrm>
              <a:off x="1345647" y="4245822"/>
              <a:ext cx="2906866" cy="4019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OR</a:t>
              </a:r>
              <a:endPara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1A9461-487E-4CDF-8D54-2E238AC9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86" y="4832319"/>
              <a:ext cx="4938188" cy="1261219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8EFEFBF6-D2D5-400A-8113-E1CAB76AFFBD}"/>
                </a:ext>
              </a:extLst>
            </p:cNvPr>
            <p:cNvSpPr/>
            <p:nvPr/>
          </p:nvSpPr>
          <p:spPr>
            <a:xfrm>
              <a:off x="5582920" y="3810000"/>
              <a:ext cx="1026160" cy="513081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0AC2E9-1AE9-429F-B1CA-783869C0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828" y="2952034"/>
              <a:ext cx="5019252" cy="266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365125"/>
          </a:xfrm>
        </p:spPr>
        <p:txBody>
          <a:bodyPr>
            <a:normAutofit/>
          </a:bodyPr>
          <a:lstStyle/>
          <a:p>
            <a:r>
              <a:rPr lang="zh-CN" altLang="en-US" dirty="0"/>
              <a:t>可在</a:t>
            </a:r>
            <a:r>
              <a:rPr lang="en-US" altLang="zh-CN" dirty="0"/>
              <a:t>SAP2000</a:t>
            </a:r>
            <a:r>
              <a:rPr lang="zh-CN" altLang="en-US" dirty="0"/>
              <a:t>中对构件进行分组，指定</a:t>
            </a:r>
            <a:r>
              <a:rPr lang="zh-CN" altLang="en-US" dirty="0">
                <a:solidFill>
                  <a:srgbClr val="FF0000"/>
                </a:solidFill>
              </a:rPr>
              <a:t>不同的材料属性、截面和力密度值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09768-F3DA-436F-A083-84AAE2B0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9" y="2408488"/>
            <a:ext cx="9382241" cy="327609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9AD8B6-3D02-41A4-A8D4-DF39ECE8D24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74280" y="2984784"/>
            <a:ext cx="1046480" cy="13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6C6ED0-0D57-489C-AD62-78884C805139}"/>
              </a:ext>
            </a:extLst>
          </p:cNvPr>
          <p:cNvSpPr txBox="1"/>
          <p:nvPr/>
        </p:nvSpPr>
        <p:spPr>
          <a:xfrm>
            <a:off x="8620760" y="2408488"/>
            <a:ext cx="1153160" cy="1152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压杆：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Q345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-10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162BA3-9282-4958-BB20-A71925BFF4D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66140" y="2967004"/>
            <a:ext cx="1254500" cy="59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92EAB-4806-4D12-923C-165297746C92}"/>
              </a:ext>
            </a:extLst>
          </p:cNvPr>
          <p:cNvSpPr txBox="1"/>
          <p:nvPr/>
        </p:nvSpPr>
        <p:spPr>
          <a:xfrm>
            <a:off x="1737360" y="2408488"/>
            <a:ext cx="2128780" cy="111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拉索：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JTGD62 fpk1470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初始形状为同心椭圆</a:t>
            </a:r>
            <a:endParaRPr lang="en-US" altLang="zh-CN" dirty="0"/>
          </a:p>
          <a:p>
            <a:pPr lvl="1"/>
            <a:r>
              <a:rPr lang="zh-CN" altLang="en-US" dirty="0"/>
              <a:t>外环</a:t>
            </a:r>
            <a:r>
              <a:rPr lang="en-US" altLang="zh-CN" dirty="0"/>
              <a:t>300mx200m</a:t>
            </a:r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200mx100m</a:t>
            </a:r>
            <a:r>
              <a:rPr lang="zh-CN" altLang="en-US" dirty="0"/>
              <a:t>，矢高</a:t>
            </a:r>
            <a:r>
              <a:rPr lang="en-US" altLang="zh-CN" dirty="0"/>
              <a:t>15m</a:t>
            </a:r>
          </a:p>
          <a:p>
            <a:pPr lvl="1"/>
            <a:r>
              <a:rPr lang="zh-CN" altLang="en-US" dirty="0"/>
              <a:t>径向索为直线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找形后</a:t>
            </a:r>
            <a:endParaRPr lang="en-US" altLang="zh-CN" dirty="0"/>
          </a:p>
          <a:p>
            <a:pPr lvl="1"/>
            <a:r>
              <a:rPr lang="zh-CN" altLang="en-US" dirty="0"/>
              <a:t>外环为支座，形状不变</a:t>
            </a:r>
            <a:endParaRPr lang="en-US" altLang="zh-CN" dirty="0"/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142mx112m</a:t>
            </a:r>
            <a:r>
              <a:rPr lang="zh-CN" altLang="en-US" dirty="0"/>
              <a:t>，矢高</a:t>
            </a:r>
            <a:r>
              <a:rPr lang="en-US" altLang="zh-CN" dirty="0"/>
              <a:t>15.6m</a:t>
            </a:r>
          </a:p>
          <a:p>
            <a:pPr lvl="1"/>
            <a:r>
              <a:rPr lang="zh-CN" altLang="en-US" dirty="0"/>
              <a:t>径向索为下凸折线，更加合理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344CCD-8D19-4088-B7AC-D49A3900F7E1}"/>
              </a:ext>
            </a:extLst>
          </p:cNvPr>
          <p:cNvGrpSpPr/>
          <p:nvPr/>
        </p:nvGrpSpPr>
        <p:grpSpPr>
          <a:xfrm>
            <a:off x="4711004" y="1251833"/>
            <a:ext cx="6856156" cy="4885955"/>
            <a:chOff x="4650044" y="1371600"/>
            <a:chExt cx="6856156" cy="48859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1F3C4FE-ECB5-4885-8DE0-2E6E44E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44" y="1371600"/>
              <a:ext cx="6856156" cy="437783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DD2A51-8A10-4DDF-8B33-0746ED0FE410}"/>
                </a:ext>
              </a:extLst>
            </p:cNvPr>
            <p:cNvGrpSpPr/>
            <p:nvPr/>
          </p:nvGrpSpPr>
          <p:grpSpPr>
            <a:xfrm>
              <a:off x="8716035" y="5749431"/>
              <a:ext cx="2047740" cy="508124"/>
              <a:chOff x="3637280" y="2944145"/>
              <a:chExt cx="2199640" cy="54581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7C9320-CAB1-41F2-A4D6-F253E9BA828F}"/>
                  </a:ext>
                </a:extLst>
              </p:cNvPr>
              <p:cNvCxnSpPr/>
              <p:nvPr/>
            </p:nvCxnSpPr>
            <p:spPr>
              <a:xfrm>
                <a:off x="3637280" y="3032760"/>
                <a:ext cx="706120" cy="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D6E6E2-5F2B-414C-A837-B8552AC0C32E}"/>
                  </a:ext>
                </a:extLst>
              </p:cNvPr>
              <p:cNvCxnSpPr/>
              <p:nvPr/>
            </p:nvCxnSpPr>
            <p:spPr>
              <a:xfrm>
                <a:off x="3637280" y="3256280"/>
                <a:ext cx="7061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67712E-4941-4CE5-B5FB-DC099C4ADAF6}"/>
                  </a:ext>
                </a:extLst>
              </p:cNvPr>
              <p:cNvSpPr txBox="1"/>
              <p:nvPr/>
            </p:nvSpPr>
            <p:spPr>
              <a:xfrm>
                <a:off x="4505960" y="2944145"/>
                <a:ext cx="1330960" cy="54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zh-CN" altLang="en-US" sz="1400" dirty="0"/>
                  <a:t>初始形状</a:t>
                </a:r>
                <a:endParaRPr lang="en-US" altLang="zh-CN" sz="1400" dirty="0"/>
              </a:p>
              <a:p>
                <a:pPr algn="l"/>
                <a:r>
                  <a:rPr lang="zh-CN" altLang="en-US" sz="1400" dirty="0"/>
                  <a:t>找形后形状</a:t>
                </a:r>
                <a:endParaRPr lang="en-US" altLang="zh-C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9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896730" cy="3942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等效降温法初始温度的施加</a:t>
            </a:r>
            <a:endParaRPr lang="en-US" altLang="zh-CN" dirty="0"/>
          </a:p>
          <a:p>
            <a:pPr lvl="1"/>
            <a:r>
              <a:rPr lang="zh-CN" altLang="en-US" dirty="0"/>
              <a:t>程序自动反算后输入到</a:t>
            </a:r>
            <a:r>
              <a:rPr lang="en-US" altLang="zh-CN" dirty="0"/>
              <a:t>SAP2000</a:t>
            </a:r>
          </a:p>
          <a:p>
            <a:pPr lvl="1"/>
            <a:r>
              <a:rPr lang="zh-CN" altLang="en-US" dirty="0"/>
              <a:t>长轴向温度值最大大，短轴温度适当降低</a:t>
            </a:r>
            <a:endParaRPr lang="en-US" altLang="zh-CN" dirty="0"/>
          </a:p>
          <a:p>
            <a:pPr lvl="1"/>
            <a:r>
              <a:rPr lang="zh-CN" altLang="en-US" dirty="0"/>
              <a:t>中环索温度较低，内环索为最低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6F13C-4644-42DA-90E2-7184F672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0" y="995950"/>
            <a:ext cx="4896730" cy="5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 TEMPLATE August 12 2020  -  Compatibility Mode" id="{FEE40669-6EB3-DD45-AB69-58DE2C090DD4}" vid="{2527A73A-4765-B345-A6FE-7CE9FD14C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 PPT TEMPLATE August 12 2020</Template>
  <TotalTime>174</TotalTime>
  <Words>778</Words>
  <Application>Microsoft Office PowerPoint</Application>
  <PresentationFormat>宽屏</PresentationFormat>
  <Paragraphs>118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Office 主题​​</vt:lpstr>
      <vt:lpstr>力密度法结构找形研究与实现 </vt:lpstr>
      <vt:lpstr>内容</vt:lpstr>
      <vt:lpstr>力密度法介绍</vt:lpstr>
      <vt:lpstr>力密度法介绍</vt:lpstr>
      <vt:lpstr>力密度法介绍</vt:lpstr>
      <vt:lpstr>找形流程</vt:lpstr>
      <vt:lpstr>找形流程</vt:lpstr>
      <vt:lpstr>样例展示——轮辐式张拉屋盖</vt:lpstr>
      <vt:lpstr>样例展示——轮辐式张拉屋盖</vt:lpstr>
      <vt:lpstr>样例展示——轮辐式张拉屋盖</vt:lpstr>
      <vt:lpstr>样例展示——轮辐式张拉屋盖</vt:lpstr>
      <vt:lpstr>自重下找形</vt:lpstr>
      <vt:lpstr>自重下找形——轮辐式张拉屋盖</vt:lpstr>
      <vt:lpstr>自重下找形——轮辐式张拉屋盖</vt:lpstr>
      <vt:lpstr>自重下找形——轮辐式张拉屋盖</vt:lpstr>
      <vt:lpstr>结论和下一步工作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Huang, He</dc:creator>
  <cp:lastModifiedBy>Huang, He</cp:lastModifiedBy>
  <cp:revision>42</cp:revision>
  <dcterms:created xsi:type="dcterms:W3CDTF">2022-04-30T02:25:48Z</dcterms:created>
  <dcterms:modified xsi:type="dcterms:W3CDTF">2022-05-01T11:15:25Z</dcterms:modified>
</cp:coreProperties>
</file>